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66"/>
    <a:srgbClr val="FF66FF"/>
    <a:srgbClr val="FFFFCC"/>
    <a:srgbClr val="FFCCFF"/>
    <a:srgbClr val="CCFFFF"/>
    <a:srgbClr val="CCCCFF"/>
    <a:srgbClr val="CC99FF"/>
    <a:srgbClr val="FF9933"/>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90" y="9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301568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41700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72915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44856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202322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322224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318659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419021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252591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253288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3DEEAAB-C0C4-4BEA-B6EE-F12F56058B8D}" type="datetimeFigureOut">
              <a:rPr kumimoji="1" lang="ja-JP" altLang="en-US" smtClean="0"/>
              <a:t>2018/5/11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95598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DEEAAB-C0C4-4BEA-B6EE-F12F56058B8D}" type="datetimeFigureOut">
              <a:rPr kumimoji="1" lang="ja-JP" altLang="en-US" smtClean="0"/>
              <a:t>2018/5/11</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2C03F07-38CA-40F7-8B63-CEC336471417}" type="slidenum">
              <a:rPr kumimoji="1" lang="ja-JP" altLang="en-US" smtClean="0"/>
              <a:t>‹#›</a:t>
            </a:fld>
            <a:endParaRPr kumimoji="1" lang="ja-JP" altLang="en-US"/>
          </a:p>
        </p:txBody>
      </p:sp>
    </p:spTree>
    <p:extLst>
      <p:ext uri="{BB962C8B-B14F-4D97-AF65-F5344CB8AC3E}">
        <p14:creationId xmlns:p14="http://schemas.microsoft.com/office/powerpoint/2010/main" val="54464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3.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hyperlink" Target="tel:046-255-1911" TargetMode="External"/><Relationship Id="rId10" Type="http://schemas.openxmlformats.org/officeDocument/2006/relationships/image" Target="../media/image21.jpeg"/><Relationship Id="rId19" Type="http://schemas.openxmlformats.org/officeDocument/2006/relationships/image" Target="../media/image29.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13357" y="8441848"/>
            <a:ext cx="4136535" cy="702152"/>
          </a:xfrm>
          <a:prstGeom prst="roundRect">
            <a:avLst/>
          </a:prstGeom>
          <a:solidFill>
            <a:srgbClr val="FFFF99"/>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144" y="3034367"/>
            <a:ext cx="2144702" cy="304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角丸四角形 22"/>
          <p:cNvSpPr/>
          <p:nvPr/>
        </p:nvSpPr>
        <p:spPr>
          <a:xfrm>
            <a:off x="213357" y="5076056"/>
            <a:ext cx="4381672" cy="3355018"/>
          </a:xfrm>
          <a:prstGeom prst="round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79" y="-70883"/>
            <a:ext cx="25003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93" y="-146322"/>
            <a:ext cx="2077876"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nanami\Pictures\ブログ用写真集\7c06731de2348aa769765f7cc9d2c194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9153" y="181680"/>
            <a:ext cx="2379375" cy="1724709"/>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87314" y="2930922"/>
            <a:ext cx="4507715" cy="2289150"/>
          </a:xfrm>
          <a:prstGeom prst="roundRect">
            <a:avLst/>
          </a:prstGeom>
          <a:solidFill>
            <a:srgbClr val="CC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ã¯ãªãã¯ããã¨æ°ããã¦ã£ã³ãã¦ã§éãã¾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9153" y="-163395"/>
            <a:ext cx="2498239" cy="8932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ã¯ãªãã¯ããã¨æ°ããã¦ã£ã³ãã¦ã§éãã¾ã"/>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080" y="1530170"/>
            <a:ext cx="2761654" cy="88159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154538"/>
            <a:ext cx="7848872" cy="1323439"/>
          </a:xfrm>
          <a:prstGeom prst="rect">
            <a:avLst/>
          </a:prstGeom>
          <a:noFill/>
        </p:spPr>
        <p:txBody>
          <a:bodyPr wrap="square" rtlCol="0">
            <a:spAutoFit/>
          </a:bodyPr>
          <a:lstStyle/>
          <a:p>
            <a:r>
              <a:rPr kumimoji="1" lang="ja-JP" altLang="en-US" sz="4400" dirty="0" smtClean="0">
                <a:solidFill>
                  <a:srgbClr val="FF9999"/>
                </a:solidFill>
                <a:latin typeface="HGP創英角ﾎﾟｯﾌﾟ体" panose="040B0A00000000000000" pitchFamily="50" charset="-128"/>
                <a:ea typeface="HGP創英角ﾎﾟｯﾌﾟ体" panose="040B0A00000000000000" pitchFamily="50" charset="-128"/>
              </a:rPr>
              <a:t>妊活セミナー</a:t>
            </a:r>
            <a:r>
              <a:rPr lang="ja-JP" altLang="en-US" sz="2400" dirty="0" smtClean="0">
                <a:solidFill>
                  <a:srgbClr val="FF9966"/>
                </a:solidFill>
                <a:latin typeface="HGP創英角ﾎﾟｯﾌﾟ体" panose="040B0A00000000000000" pitchFamily="50" charset="-128"/>
                <a:ea typeface="HGP創英角ﾎﾟｯﾌﾟ体" panose="040B0A00000000000000" pitchFamily="50" charset="-128"/>
              </a:rPr>
              <a:t>＆</a:t>
            </a:r>
            <a:endParaRPr lang="en-US" altLang="ja-JP" sz="4400" dirty="0" smtClean="0">
              <a:solidFill>
                <a:srgbClr val="FF9966"/>
              </a:solidFill>
              <a:latin typeface="HGP創英角ﾎﾟｯﾌﾟ体" panose="040B0A00000000000000" pitchFamily="50" charset="-128"/>
              <a:ea typeface="HGP創英角ﾎﾟｯﾌﾟ体" panose="040B0A00000000000000" pitchFamily="50" charset="-128"/>
            </a:endParaRPr>
          </a:p>
          <a:p>
            <a:r>
              <a:rPr kumimoji="1" lang="ja-JP" altLang="en-US" sz="3600" dirty="0" smtClean="0">
                <a:solidFill>
                  <a:srgbClr val="66FFFF"/>
                </a:solidFill>
                <a:latin typeface="HGP創英角ﾎﾟｯﾌﾟ体" panose="040B0A00000000000000" pitchFamily="50" charset="-128"/>
                <a:ea typeface="HGP創英角ﾎﾟｯﾌﾟ体" panose="040B0A00000000000000" pitchFamily="50" charset="-128"/>
              </a:rPr>
              <a:t>　　　子宝整体</a:t>
            </a:r>
            <a:r>
              <a:rPr kumimoji="1" lang="ja-JP" altLang="en-US" sz="3600" dirty="0">
                <a:solidFill>
                  <a:srgbClr val="66FFFF"/>
                </a:solidFill>
                <a:latin typeface="HGP創英角ﾎﾟｯﾌﾟ体" panose="040B0A00000000000000" pitchFamily="50" charset="-128"/>
                <a:ea typeface="HGP創英角ﾎﾟｯﾌﾟ体" panose="040B0A00000000000000" pitchFamily="50" charset="-128"/>
              </a:rPr>
              <a:t>体験会</a:t>
            </a:r>
          </a:p>
        </p:txBody>
      </p:sp>
      <p:sp>
        <p:nvSpPr>
          <p:cNvPr id="5" name="テキスト ボックス 4"/>
          <p:cNvSpPr txBox="1"/>
          <p:nvPr/>
        </p:nvSpPr>
        <p:spPr>
          <a:xfrm>
            <a:off x="646550" y="2121435"/>
            <a:ext cx="2523391" cy="646331"/>
          </a:xfrm>
          <a:prstGeom prst="rect">
            <a:avLst/>
          </a:prstGeom>
          <a:noFill/>
        </p:spPr>
        <p:txBody>
          <a:bodyPr wrap="square" rtlCol="0">
            <a:spAutoFit/>
          </a:bodyPr>
          <a:lstStyle/>
          <a:p>
            <a:r>
              <a:rPr lang="ja-JP" altLang="en-US" dirty="0" smtClean="0">
                <a:latin typeface="HGP創英角ﾎﾟｯﾌﾟ体" panose="040B0A00000000000000" pitchFamily="50" charset="-128"/>
                <a:ea typeface="HGP創英角ﾎﾟｯﾌﾟ体" panose="040B0A00000000000000" pitchFamily="50" charset="-128"/>
              </a:rPr>
              <a:t>セミナーって</a:t>
            </a:r>
            <a:endParaRPr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何をする</a:t>
            </a:r>
            <a:r>
              <a:rPr kumimoji="1" lang="ja-JP" altLang="en-US" dirty="0" smtClean="0">
                <a:latin typeface="HGP創英角ﾎﾟｯﾌﾟ体" panose="040B0A00000000000000" pitchFamily="50" charset="-128"/>
                <a:ea typeface="HGP創英角ﾎﾟｯﾌﾟ体" panose="040B0A00000000000000" pitchFamily="50" charset="-128"/>
              </a:rPr>
              <a:t>の</a:t>
            </a:r>
            <a:r>
              <a:rPr kumimoji="1" lang="ja-JP" altLang="en-US" dirty="0">
                <a:latin typeface="HGP創英角ﾎﾟｯﾌﾟ体" panose="040B0A00000000000000" pitchFamily="50" charset="-128"/>
                <a:ea typeface="HGP創英角ﾎﾟｯﾌﾟ体" panose="040B0A00000000000000" pitchFamily="50" charset="-128"/>
              </a:rPr>
              <a:t>？</a:t>
            </a:r>
          </a:p>
        </p:txBody>
      </p:sp>
      <p:sp>
        <p:nvSpPr>
          <p:cNvPr id="6" name="テキスト ボックス 5"/>
          <p:cNvSpPr txBox="1"/>
          <p:nvPr/>
        </p:nvSpPr>
        <p:spPr>
          <a:xfrm>
            <a:off x="213357" y="3065159"/>
            <a:ext cx="4381672" cy="2277547"/>
          </a:xfrm>
          <a:prstGeom prst="rect">
            <a:avLst/>
          </a:prstGeom>
          <a:noFill/>
        </p:spPr>
        <p:txBody>
          <a:bodyPr wrap="square" rtlCol="0">
            <a:spAutoFit/>
          </a:bodyPr>
          <a:lstStyle/>
          <a:p>
            <a:r>
              <a:rPr lang="ja-JP" altLang="en-US" sz="1400" dirty="0" smtClean="0">
                <a:latin typeface="AR P丸ゴシック体M" panose="020B0600010101010101" pitchFamily="50" charset="-128"/>
                <a:ea typeface="AR P丸ゴシック体M" panose="020B0600010101010101" pitchFamily="50" charset="-128"/>
              </a:rPr>
              <a:t>　　　</a:t>
            </a:r>
            <a:r>
              <a:rPr lang="ja-JP" altLang="en-US" sz="1400" b="1" dirty="0" smtClean="0">
                <a:solidFill>
                  <a:srgbClr val="FF0066"/>
                </a:solidFill>
                <a:latin typeface="AR P丸ゴシック体M" panose="020B0600010101010101" pitchFamily="50" charset="-128"/>
                <a:ea typeface="AR P丸ゴシック体M" panose="020B0600010101010101" pitchFamily="50" charset="-128"/>
              </a:rPr>
              <a:t>あなたの妊活は、迷いがない？</a:t>
            </a:r>
            <a:r>
              <a:rPr lang="en-US" altLang="ja-JP" sz="1400" b="1" dirty="0" smtClean="0">
                <a:solidFill>
                  <a:srgbClr val="FF0066"/>
                </a:solidFill>
                <a:latin typeface="AR P丸ゴシック体M" panose="020B0600010101010101" pitchFamily="50" charset="-128"/>
                <a:ea typeface="AR P丸ゴシック体M" panose="020B0600010101010101" pitchFamily="50" charset="-128"/>
              </a:rPr>
              <a:t>or</a:t>
            </a:r>
            <a:r>
              <a:rPr lang="ja-JP" altLang="en-US" sz="1400" b="1" dirty="0" smtClean="0">
                <a:solidFill>
                  <a:srgbClr val="FF0066"/>
                </a:solidFill>
                <a:latin typeface="AR P丸ゴシック体M" panose="020B0600010101010101" pitchFamily="50" charset="-128"/>
                <a:ea typeface="AR P丸ゴシック体M" panose="020B0600010101010101" pitchFamily="50" charset="-128"/>
              </a:rPr>
              <a:t>ある？</a:t>
            </a:r>
            <a:endParaRPr lang="en-US" altLang="ja-JP" sz="1400" b="1" dirty="0" smtClean="0">
              <a:solidFill>
                <a:srgbClr val="FF0066"/>
              </a:solidFill>
              <a:latin typeface="AR P丸ゴシック体M" panose="020B0600010101010101" pitchFamily="50" charset="-128"/>
              <a:ea typeface="AR P丸ゴシック体M" panose="020B0600010101010101" pitchFamily="50" charset="-128"/>
            </a:endParaRPr>
          </a:p>
          <a:p>
            <a:r>
              <a:rPr lang="ja-JP" altLang="en-US" sz="1200" dirty="0">
                <a:latin typeface="AR P丸ゴシック体M" panose="020B0600010101010101" pitchFamily="50" charset="-128"/>
                <a:ea typeface="AR P丸ゴシック体M" panose="020B0600010101010101" pitchFamily="50" charset="-128"/>
              </a:rPr>
              <a:t>自分</a:t>
            </a:r>
            <a:r>
              <a:rPr lang="ja-JP" altLang="en-US" sz="1200" dirty="0" smtClean="0">
                <a:latin typeface="AR P丸ゴシック体M" panose="020B0600010101010101" pitchFamily="50" charset="-128"/>
                <a:ea typeface="AR P丸ゴシック体M" panose="020B0600010101010101" pitchFamily="50" charset="-128"/>
              </a:rPr>
              <a:t>の妊活が正しいのか、合っているのか・・・</a:t>
            </a:r>
            <a:endParaRPr lang="en-US" altLang="ja-JP" sz="1200" dirty="0" smtClean="0">
              <a:latin typeface="AR P丸ゴシック体M" panose="020B0600010101010101" pitchFamily="50" charset="-128"/>
              <a:ea typeface="AR P丸ゴシック体M" panose="020B0600010101010101" pitchFamily="50" charset="-128"/>
            </a:endParaRPr>
          </a:p>
          <a:p>
            <a:r>
              <a:rPr lang="ja-JP" altLang="en-US" sz="1200" dirty="0" smtClean="0">
                <a:latin typeface="AR P丸ゴシック体M" panose="020B0600010101010101" pitchFamily="50" charset="-128"/>
                <a:ea typeface="AR P丸ゴシック体M" panose="020B0600010101010101" pitchFamily="50" charset="-128"/>
              </a:rPr>
              <a:t>分からなくなっていませんか？本当の正しい情報がわからないまま進んでしまっているので、不安が</a:t>
            </a:r>
            <a:r>
              <a:rPr lang="ja-JP" altLang="en-US" sz="1200" dirty="0">
                <a:latin typeface="AR P丸ゴシック体M" panose="020B0600010101010101" pitchFamily="50" charset="-128"/>
                <a:ea typeface="AR P丸ゴシック体M" panose="020B0600010101010101" pitchFamily="50" charset="-128"/>
              </a:rPr>
              <a:t>強く</a:t>
            </a:r>
            <a:r>
              <a:rPr lang="ja-JP" altLang="en-US" sz="1200" dirty="0" smtClean="0">
                <a:latin typeface="AR P丸ゴシック体M" panose="020B0600010101010101" pitchFamily="50" charset="-128"/>
                <a:ea typeface="AR P丸ゴシック体M" panose="020B0600010101010101" pitchFamily="50" charset="-128"/>
              </a:rPr>
              <a:t>なっているのではないでしょうか？妊活をしている中で自分の頑張りが積み重なっている気がしない・・・</a:t>
            </a:r>
            <a:endParaRPr lang="en-US" altLang="ja-JP" sz="1200" dirty="0" smtClean="0">
              <a:latin typeface="AR P丸ゴシック体M" panose="020B0600010101010101" pitchFamily="50" charset="-128"/>
              <a:ea typeface="AR P丸ゴシック体M" panose="020B0600010101010101" pitchFamily="50" charset="-128"/>
            </a:endParaRPr>
          </a:p>
          <a:p>
            <a:r>
              <a:rPr lang="ja-JP" altLang="en-US" sz="1200" dirty="0" smtClean="0">
                <a:latin typeface="AR P丸ゴシック体M" panose="020B0600010101010101" pitchFamily="50" charset="-128"/>
                <a:ea typeface="AR P丸ゴシック体M" panose="020B0600010101010101" pitchFamily="50" charset="-128"/>
              </a:rPr>
              <a:t>私達は、このセミナーで</a:t>
            </a:r>
            <a:r>
              <a:rPr lang="ja-JP" altLang="en-US" sz="1200" b="1" dirty="0" smtClean="0">
                <a:solidFill>
                  <a:srgbClr val="FF0066"/>
                </a:solidFill>
                <a:latin typeface="AR P丸ゴシック体M" panose="020B0600010101010101" pitchFamily="50" charset="-128"/>
                <a:ea typeface="AR P丸ゴシック体M" panose="020B0600010101010101" pitchFamily="50" charset="-128"/>
              </a:rPr>
              <a:t>「心の話し」「食事の話し」</a:t>
            </a:r>
            <a:r>
              <a:rPr lang="ja-JP" altLang="en-US" sz="1200" dirty="0" smtClean="0">
                <a:latin typeface="AR P丸ゴシック体M" panose="020B0600010101010101" pitchFamily="50" charset="-128"/>
                <a:ea typeface="AR P丸ゴシック体M" panose="020B0600010101010101" pitchFamily="50" charset="-128"/>
              </a:rPr>
              <a:t>を中心に本来の妊活のあり方をお伝えします。</a:t>
            </a:r>
            <a:endParaRPr lang="en-US" altLang="ja-JP" sz="1200" dirty="0" smtClean="0">
              <a:latin typeface="AR P丸ゴシック体M" panose="020B0600010101010101" pitchFamily="50" charset="-128"/>
              <a:ea typeface="AR P丸ゴシック体M" panose="020B0600010101010101" pitchFamily="50" charset="-128"/>
            </a:endParaRPr>
          </a:p>
          <a:p>
            <a:r>
              <a:rPr lang="ja-JP" altLang="en-US" sz="1200" b="1" dirty="0" smtClean="0">
                <a:solidFill>
                  <a:srgbClr val="FF0066"/>
                </a:solidFill>
                <a:latin typeface="AR P丸ゴシック体M" panose="020B0600010101010101" pitchFamily="50" charset="-128"/>
                <a:ea typeface="AR P丸ゴシック体M" panose="020B0600010101010101" pitchFamily="50" charset="-128"/>
              </a:rPr>
              <a:t>「悩む」を「考える」</a:t>
            </a:r>
            <a:r>
              <a:rPr lang="ja-JP" altLang="en-US" sz="1200" b="1" dirty="0" smtClean="0">
                <a:latin typeface="AR P丸ゴシック体M" panose="020B0600010101010101" pitchFamily="50" charset="-128"/>
                <a:ea typeface="AR P丸ゴシック体M" panose="020B0600010101010101" pitchFamily="50" charset="-128"/>
              </a:rPr>
              <a:t>という</a:t>
            </a:r>
            <a:r>
              <a:rPr lang="ja-JP" altLang="en-US" sz="1200" dirty="0" smtClean="0">
                <a:latin typeface="AR P丸ゴシック体M" panose="020B0600010101010101" pitchFamily="50" charset="-128"/>
                <a:ea typeface="AR P丸ゴシック体M" panose="020B0600010101010101" pitchFamily="50" charset="-128"/>
              </a:rPr>
              <a:t>思考に変えて</a:t>
            </a:r>
            <a:r>
              <a:rPr lang="ja-JP" altLang="en-US" sz="1400" b="1" dirty="0" smtClean="0">
                <a:solidFill>
                  <a:srgbClr val="FF0066"/>
                </a:solidFill>
                <a:latin typeface="AR P丸ゴシック体M" panose="020B0600010101010101" pitchFamily="50" charset="-128"/>
                <a:ea typeface="AR P丸ゴシック体M" panose="020B0600010101010101" pitchFamily="50" charset="-128"/>
              </a:rPr>
              <a:t>妊娠体質づくり</a:t>
            </a:r>
            <a:r>
              <a:rPr lang="ja-JP" altLang="en-US" sz="1200" dirty="0" smtClean="0">
                <a:latin typeface="AR P丸ゴシック体M" panose="020B0600010101010101" pitchFamily="50" charset="-128"/>
                <a:ea typeface="AR P丸ゴシック体M" panose="020B0600010101010101" pitchFamily="50" charset="-128"/>
              </a:rPr>
              <a:t>のスタートを一緒に始めませんか？</a:t>
            </a:r>
            <a:endParaRPr lang="en-US" altLang="ja-JP" sz="1200" dirty="0" smtClean="0">
              <a:latin typeface="AR P丸ゴシック体M" panose="020B0600010101010101" pitchFamily="50" charset="-128"/>
              <a:ea typeface="AR P丸ゴシック体M" panose="020B0600010101010101" pitchFamily="50" charset="-128"/>
            </a:endParaRPr>
          </a:p>
          <a:p>
            <a:endParaRPr kumimoji="1" lang="en-US" altLang="ja-JP" sz="1400" dirty="0" smtClean="0">
              <a:latin typeface="AR P丸ゴシック体M" panose="020B0600010101010101" pitchFamily="50" charset="-128"/>
              <a:ea typeface="AR P丸ゴシック体M" panose="020B0600010101010101" pitchFamily="50" charset="-128"/>
            </a:endParaRPr>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92" y="1475656"/>
            <a:ext cx="219549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ã¯ãªãã¯ããã¨æ°ããã¦ã£ã³ãã¦ã§éãã¾ã"/>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7" y="1547664"/>
            <a:ext cx="2020079" cy="202007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89437" y="1403648"/>
            <a:ext cx="4507715" cy="461665"/>
          </a:xfrm>
          <a:prstGeom prst="rect">
            <a:avLst/>
          </a:prstGeom>
          <a:noFill/>
        </p:spPr>
        <p:txBody>
          <a:bodyPr wrap="square" rtlCol="0">
            <a:spAutoFit/>
          </a:bodyPr>
          <a:lstStyle/>
          <a:p>
            <a:r>
              <a:rPr lang="ja-JP" altLang="en-US" dirty="0" smtClean="0">
                <a:solidFill>
                  <a:srgbClr val="FF9933"/>
                </a:solidFill>
                <a:latin typeface="HGP創英角ﾎﾟｯﾌﾟ体" panose="040B0A00000000000000" pitchFamily="50" charset="-128"/>
                <a:ea typeface="HGP創英角ﾎﾟｯﾌﾟ体" panose="040B0A00000000000000" pitchFamily="50" charset="-128"/>
              </a:rPr>
              <a:t>～今から出来る</a:t>
            </a:r>
            <a:r>
              <a:rPr lang="ja-JP" altLang="en-US" sz="2400" dirty="0" smtClean="0">
                <a:solidFill>
                  <a:srgbClr val="FF9933"/>
                </a:solidFill>
                <a:latin typeface="HGP創英角ﾎﾟｯﾌﾟ体" panose="040B0A00000000000000" pitchFamily="50" charset="-128"/>
                <a:ea typeface="HGP創英角ﾎﾟｯﾌﾟ体" panose="040B0A00000000000000" pitchFamily="50" charset="-128"/>
              </a:rPr>
              <a:t>「妊娠体質」</a:t>
            </a:r>
            <a:r>
              <a:rPr lang="ja-JP" altLang="en-US" dirty="0" smtClean="0">
                <a:solidFill>
                  <a:srgbClr val="FF9933"/>
                </a:solidFill>
                <a:latin typeface="HGP創英角ﾎﾟｯﾌﾟ体" panose="040B0A00000000000000" pitchFamily="50" charset="-128"/>
                <a:ea typeface="HGP創英角ﾎﾟｯﾌﾟ体" panose="040B0A00000000000000" pitchFamily="50" charset="-128"/>
              </a:rPr>
              <a:t>作り～</a:t>
            </a:r>
            <a:endParaRPr kumimoji="1" lang="ja-JP" altLang="en-US" dirty="0">
              <a:solidFill>
                <a:srgbClr val="FF9933"/>
              </a:solidFill>
              <a:latin typeface="HGP創英角ﾎﾟｯﾌﾟ体" panose="040B0A00000000000000" pitchFamily="50" charset="-128"/>
              <a:ea typeface="HGP創英角ﾎﾟｯﾌﾟ体" panose="040B0A00000000000000" pitchFamily="50" charset="-128"/>
            </a:endParaRPr>
          </a:p>
        </p:txBody>
      </p:sp>
      <p:sp>
        <p:nvSpPr>
          <p:cNvPr id="10" name="雲 9"/>
          <p:cNvSpPr/>
          <p:nvPr/>
        </p:nvSpPr>
        <p:spPr>
          <a:xfrm>
            <a:off x="1988840" y="1934266"/>
            <a:ext cx="4722105" cy="1080924"/>
          </a:xfrm>
          <a:prstGeom prst="cloud">
            <a:avLst/>
          </a:prstGeom>
          <a:solidFill>
            <a:srgbClr val="FFCCFF"/>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348880" y="2123728"/>
            <a:ext cx="4311389" cy="523220"/>
          </a:xfrm>
          <a:prstGeom prst="rect">
            <a:avLst/>
          </a:prstGeom>
          <a:noFill/>
        </p:spPr>
        <p:txBody>
          <a:bodyPr wrap="square" rtlCol="0">
            <a:spAutoFit/>
          </a:bodyPr>
          <a:lstStyle/>
          <a:p>
            <a:r>
              <a:rPr kumimoji="1" lang="en-US" altLang="ja-JP" sz="2800" dirty="0" smtClean="0">
                <a:solidFill>
                  <a:srgbClr val="5F5F5F"/>
                </a:solidFill>
                <a:latin typeface="HGP創英角ﾎﾟｯﾌﾟ体" panose="040B0A00000000000000" pitchFamily="50" charset="-128"/>
                <a:ea typeface="HGP創英角ﾎﾟｯﾌﾟ体" panose="040B0A00000000000000" pitchFamily="50" charset="-128"/>
              </a:rPr>
              <a:t>6</a:t>
            </a:r>
            <a:r>
              <a:rPr kumimoji="1" lang="ja-JP" altLang="en-US" sz="2800" dirty="0" smtClean="0">
                <a:solidFill>
                  <a:srgbClr val="5F5F5F"/>
                </a:solidFill>
                <a:latin typeface="HGP創英角ﾎﾟｯﾌﾟ体" panose="040B0A00000000000000" pitchFamily="50" charset="-128"/>
                <a:ea typeface="HGP創英角ﾎﾟｯﾌﾟ体" panose="040B0A00000000000000" pitchFamily="50" charset="-128"/>
              </a:rPr>
              <a:t>月</a:t>
            </a:r>
            <a:r>
              <a:rPr kumimoji="1" lang="en-US" altLang="ja-JP" sz="2800" dirty="0" smtClean="0">
                <a:solidFill>
                  <a:srgbClr val="5F5F5F"/>
                </a:solidFill>
                <a:latin typeface="HGP創英角ﾎﾟｯﾌﾟ体" panose="040B0A00000000000000" pitchFamily="50" charset="-128"/>
                <a:ea typeface="HGP創英角ﾎﾟｯﾌﾟ体" panose="040B0A00000000000000" pitchFamily="50" charset="-128"/>
              </a:rPr>
              <a:t>9</a:t>
            </a:r>
            <a:r>
              <a:rPr kumimoji="1" lang="ja-JP" altLang="en-US" sz="2800" dirty="0" smtClean="0">
                <a:solidFill>
                  <a:srgbClr val="5F5F5F"/>
                </a:solidFill>
                <a:latin typeface="HGP創英角ﾎﾟｯﾌﾟ体" panose="040B0A00000000000000" pitchFamily="50" charset="-128"/>
                <a:ea typeface="HGP創英角ﾎﾟｯﾌﾟ体" panose="040B0A00000000000000" pitchFamily="50" charset="-128"/>
              </a:rPr>
              <a:t>日（土）</a:t>
            </a:r>
            <a:r>
              <a:rPr kumimoji="1" lang="en-US" altLang="ja-JP" sz="2800" dirty="0" smtClean="0">
                <a:solidFill>
                  <a:srgbClr val="5F5F5F"/>
                </a:solidFill>
                <a:latin typeface="HGP創英角ﾎﾟｯﾌﾟ体" panose="040B0A00000000000000" pitchFamily="50" charset="-128"/>
                <a:ea typeface="HGP創英角ﾎﾟｯﾌﾟ体" panose="040B0A00000000000000" pitchFamily="50" charset="-128"/>
              </a:rPr>
              <a:t>10</a:t>
            </a:r>
            <a:r>
              <a:rPr kumimoji="1" lang="ja-JP" altLang="en-US" sz="2800" dirty="0" smtClean="0">
                <a:solidFill>
                  <a:srgbClr val="5F5F5F"/>
                </a:solidFill>
                <a:latin typeface="HGP創英角ﾎﾟｯﾌﾟ体" panose="040B0A00000000000000" pitchFamily="50" charset="-128"/>
                <a:ea typeface="HGP創英角ﾎﾟｯﾌﾟ体" panose="040B0A00000000000000" pitchFamily="50" charset="-128"/>
              </a:rPr>
              <a:t>時～</a:t>
            </a:r>
            <a:r>
              <a:rPr kumimoji="1" lang="en-US" altLang="ja-JP" sz="2800" dirty="0" smtClean="0">
                <a:solidFill>
                  <a:srgbClr val="5F5F5F"/>
                </a:solidFill>
                <a:latin typeface="HGP創英角ﾎﾟｯﾌﾟ体" panose="040B0A00000000000000" pitchFamily="50" charset="-128"/>
                <a:ea typeface="HGP創英角ﾎﾟｯﾌﾟ体" panose="040B0A00000000000000" pitchFamily="50" charset="-128"/>
              </a:rPr>
              <a:t>13</a:t>
            </a:r>
            <a:r>
              <a:rPr kumimoji="1" lang="ja-JP" altLang="en-US" sz="2800" dirty="0" smtClean="0">
                <a:solidFill>
                  <a:srgbClr val="5F5F5F"/>
                </a:solidFill>
                <a:latin typeface="HGP創英角ﾎﾟｯﾌﾟ体" panose="040B0A00000000000000" pitchFamily="50" charset="-128"/>
                <a:ea typeface="HGP創英角ﾎﾟｯﾌﾟ体" panose="040B0A00000000000000" pitchFamily="50" charset="-128"/>
              </a:rPr>
              <a:t>時</a:t>
            </a:r>
            <a:endParaRPr kumimoji="1" lang="ja-JP" altLang="en-US" sz="2800" dirty="0">
              <a:solidFill>
                <a:srgbClr val="5F5F5F"/>
              </a:solidFill>
              <a:latin typeface="HGP創英角ﾎﾟｯﾌﾟ体" panose="040B0A00000000000000" pitchFamily="50" charset="-128"/>
              <a:ea typeface="HGP創英角ﾎﾟｯﾌﾟ体" panose="040B0A00000000000000" pitchFamily="50" charset="-128"/>
            </a:endParaRPr>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79" y="1547664"/>
            <a:ext cx="25003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ã¯ãªãã¯ããã¨æ°ããã¦ã£ã³ãã¦ã§éãã¾ã"/>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4" y="5004049"/>
            <a:ext cx="4680520" cy="342702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4925228" y="3390751"/>
            <a:ext cx="1825352" cy="307777"/>
          </a:xfrm>
          <a:prstGeom prst="rect">
            <a:avLst/>
          </a:prstGeom>
          <a:noFill/>
        </p:spPr>
        <p:txBody>
          <a:bodyPr wrap="square" rtlCol="0">
            <a:spAutoFit/>
          </a:bodyPr>
          <a:lstStyle/>
          <a:p>
            <a:r>
              <a:rPr kumimoji="1" lang="ja-JP" altLang="en-US" sz="1400"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料金と会場について</a:t>
            </a:r>
            <a:endParaRPr kumimoji="1" lang="ja-JP" altLang="en-US" sz="1400" dirty="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endParaRPr>
          </a:p>
        </p:txBody>
      </p:sp>
      <p:sp>
        <p:nvSpPr>
          <p:cNvPr id="19" name="テキスト ボックス 18"/>
          <p:cNvSpPr txBox="1"/>
          <p:nvPr/>
        </p:nvSpPr>
        <p:spPr>
          <a:xfrm>
            <a:off x="435605" y="5292080"/>
            <a:ext cx="2513547" cy="369332"/>
          </a:xfrm>
          <a:prstGeom prst="rect">
            <a:avLst/>
          </a:prstGeom>
          <a:noFill/>
        </p:spPr>
        <p:txBody>
          <a:bodyPr wrap="square" rtlCol="0">
            <a:spAutoFit/>
          </a:bodyPr>
          <a:lstStyle/>
          <a:p>
            <a:r>
              <a:rPr kumimoji="1" lang="ja-JP" altLang="en-US"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講師の紹介</a:t>
            </a:r>
            <a:endParaRPr kumimoji="1" lang="ja-JP" altLang="en-US" dirty="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endParaRPr>
          </a:p>
        </p:txBody>
      </p:sp>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656" y="6876256"/>
            <a:ext cx="722007" cy="1081861"/>
          </a:xfrm>
          <a:prstGeom prst="ellipse">
            <a:avLst/>
          </a:prstGeom>
        </p:spPr>
      </p:pic>
      <p:sp>
        <p:nvSpPr>
          <p:cNvPr id="25" name="テキスト ボックス 24"/>
          <p:cNvSpPr txBox="1"/>
          <p:nvPr/>
        </p:nvSpPr>
        <p:spPr>
          <a:xfrm>
            <a:off x="980728" y="7003429"/>
            <a:ext cx="1765761" cy="1384995"/>
          </a:xfrm>
          <a:prstGeom prst="rect">
            <a:avLst/>
          </a:prstGeom>
          <a:noFill/>
        </p:spPr>
        <p:txBody>
          <a:bodyPr wrap="square" rtlCol="0">
            <a:spAutoFit/>
          </a:bodyPr>
          <a:lstStyle/>
          <a:p>
            <a:r>
              <a:rPr kumimoji="1" lang="ja-JP" altLang="en-US" sz="1200" dirty="0" smtClean="0"/>
              <a:t>はじめ整骨院</a:t>
            </a:r>
            <a:endParaRPr kumimoji="1" lang="en-US" altLang="ja-JP" sz="1200" dirty="0" smtClean="0"/>
          </a:p>
          <a:p>
            <a:r>
              <a:rPr lang="ja-JP" altLang="en-US" sz="1200" dirty="0" smtClean="0"/>
              <a:t>～</a:t>
            </a:r>
            <a:r>
              <a:rPr lang="en-US" altLang="ja-JP" sz="1200" dirty="0" err="1" smtClean="0"/>
              <a:t>makana</a:t>
            </a:r>
            <a:r>
              <a:rPr lang="ja-JP" altLang="en-US" sz="1200" dirty="0" smtClean="0"/>
              <a:t>～</a:t>
            </a:r>
            <a:endParaRPr lang="en-US" altLang="ja-JP" sz="1200" dirty="0" smtClean="0"/>
          </a:p>
          <a:p>
            <a:r>
              <a:rPr lang="ja-JP" altLang="en-US" sz="1200" dirty="0" smtClean="0"/>
              <a:t>院長　菊地奈美子</a:t>
            </a:r>
            <a:endParaRPr lang="en-US" altLang="ja-JP" sz="1200" dirty="0" smtClean="0"/>
          </a:p>
          <a:p>
            <a:r>
              <a:rPr lang="ja-JP" altLang="en-US" sz="1200" dirty="0" smtClean="0"/>
              <a:t>「妊活に必要な栄養</a:t>
            </a:r>
            <a:endParaRPr lang="en-US" altLang="ja-JP" sz="1200" dirty="0" smtClean="0"/>
          </a:p>
          <a:p>
            <a:r>
              <a:rPr lang="ja-JP" altLang="en-US" sz="1200" dirty="0" smtClean="0"/>
              <a:t>素のお話しは、ここでしか聞けませんよ！」</a:t>
            </a:r>
            <a:endParaRPr lang="en-US" altLang="ja-JP" sz="1200" dirty="0" smtClean="0"/>
          </a:p>
          <a:p>
            <a:endParaRPr kumimoji="1" lang="ja-JP" altLang="en-US" sz="1200" dirty="0"/>
          </a:p>
        </p:txBody>
      </p:sp>
      <p:sp>
        <p:nvSpPr>
          <p:cNvPr id="27" name="テキスト ボックス 26"/>
          <p:cNvSpPr txBox="1"/>
          <p:nvPr/>
        </p:nvSpPr>
        <p:spPr>
          <a:xfrm>
            <a:off x="204644" y="8654998"/>
            <a:ext cx="1640180" cy="307777"/>
          </a:xfrm>
          <a:prstGeom prst="rect">
            <a:avLst/>
          </a:prstGeom>
          <a:noFill/>
        </p:spPr>
        <p:txBody>
          <a:bodyPr wrap="square" rtlCol="0">
            <a:spAutoFit/>
          </a:bodyPr>
          <a:lstStyle/>
          <a:p>
            <a:r>
              <a:rPr lang="ja-JP" altLang="en-US" sz="1400"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＜セミナー内容＞</a:t>
            </a:r>
            <a:endParaRPr lang="en-US" altLang="ja-JP" sz="1400"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endParaRPr>
          </a:p>
        </p:txBody>
      </p:sp>
      <p:sp>
        <p:nvSpPr>
          <p:cNvPr id="30" name="テキスト ボックス 29"/>
          <p:cNvSpPr txBox="1"/>
          <p:nvPr/>
        </p:nvSpPr>
        <p:spPr>
          <a:xfrm>
            <a:off x="4844010" y="3692803"/>
            <a:ext cx="1876028" cy="2031325"/>
          </a:xfrm>
          <a:prstGeom prst="rect">
            <a:avLst/>
          </a:prstGeom>
          <a:noFill/>
        </p:spPr>
        <p:txBody>
          <a:bodyPr wrap="square" rtlCol="0">
            <a:spAutoFit/>
          </a:bodyPr>
          <a:lstStyle/>
          <a:p>
            <a:r>
              <a:rPr kumimoji="1" lang="en-US" altLang="ja-JP" sz="1400" dirty="0" smtClean="0"/>
              <a:t>MODELHOUSE</a:t>
            </a:r>
            <a:r>
              <a:rPr kumimoji="1" lang="ja-JP" altLang="en-US" sz="1400" dirty="0" smtClean="0"/>
              <a:t>イベントスペース</a:t>
            </a:r>
            <a:r>
              <a:rPr kumimoji="1" lang="en-US" altLang="ja-JP" sz="1400" dirty="0" smtClean="0"/>
              <a:t>1F</a:t>
            </a:r>
          </a:p>
          <a:p>
            <a:r>
              <a:rPr kumimoji="1" lang="ja-JP" altLang="en-US" sz="1400" dirty="0" smtClean="0"/>
              <a:t>神奈川県横浜市西区宮崎町</a:t>
            </a:r>
            <a:r>
              <a:rPr kumimoji="1" lang="en-US" altLang="ja-JP" sz="1400" dirty="0" smtClean="0"/>
              <a:t>55</a:t>
            </a:r>
            <a:r>
              <a:rPr lang="ja-JP" altLang="en-US" sz="1400" dirty="0" smtClean="0"/>
              <a:t>（詳しくは裏面をご覧ください）</a:t>
            </a:r>
            <a:endParaRPr lang="en-US" altLang="ja-JP" sz="1400" dirty="0" smtClean="0"/>
          </a:p>
          <a:p>
            <a:r>
              <a:rPr lang="ja-JP" altLang="en-US" sz="1400" dirty="0" smtClean="0">
                <a:solidFill>
                  <a:srgbClr val="FF0066"/>
                </a:solidFill>
              </a:rPr>
              <a:t>お一人</a:t>
            </a:r>
            <a:r>
              <a:rPr lang="en-US" altLang="ja-JP" sz="1400" dirty="0">
                <a:solidFill>
                  <a:srgbClr val="FF0066"/>
                </a:solidFill>
              </a:rPr>
              <a:t>2000</a:t>
            </a:r>
            <a:r>
              <a:rPr lang="ja-JP" altLang="en-US" sz="1400" dirty="0" smtClean="0">
                <a:solidFill>
                  <a:srgbClr val="FF0066"/>
                </a:solidFill>
              </a:rPr>
              <a:t>円</a:t>
            </a:r>
            <a:endParaRPr lang="en-US" altLang="ja-JP" sz="1400" dirty="0" smtClean="0">
              <a:solidFill>
                <a:srgbClr val="FF0066"/>
              </a:solidFill>
            </a:endParaRPr>
          </a:p>
          <a:p>
            <a:r>
              <a:rPr lang="ja-JP" altLang="en-US" sz="1400" dirty="0">
                <a:solidFill>
                  <a:srgbClr val="FF0066"/>
                </a:solidFill>
              </a:rPr>
              <a:t>ペア</a:t>
            </a:r>
            <a:r>
              <a:rPr lang="ja-JP" altLang="en-US" sz="1400" dirty="0" smtClean="0">
                <a:solidFill>
                  <a:srgbClr val="FF0066"/>
                </a:solidFill>
              </a:rPr>
              <a:t>割</a:t>
            </a:r>
            <a:r>
              <a:rPr lang="en-US" altLang="ja-JP" sz="1400" dirty="0" smtClean="0">
                <a:solidFill>
                  <a:srgbClr val="FF0066"/>
                </a:solidFill>
              </a:rPr>
              <a:t>3000</a:t>
            </a:r>
            <a:r>
              <a:rPr lang="ja-JP" altLang="en-US" sz="1400" dirty="0" smtClean="0">
                <a:solidFill>
                  <a:srgbClr val="FF0066"/>
                </a:solidFill>
              </a:rPr>
              <a:t>円</a:t>
            </a:r>
            <a:endParaRPr lang="en-US" altLang="ja-JP" sz="1400" dirty="0" smtClean="0">
              <a:solidFill>
                <a:srgbClr val="FF0066"/>
              </a:solidFill>
            </a:endParaRPr>
          </a:p>
          <a:p>
            <a:r>
              <a:rPr lang="ja-JP" altLang="en-US" sz="1400" dirty="0" smtClean="0">
                <a:solidFill>
                  <a:srgbClr val="FF0066"/>
                </a:solidFill>
              </a:rPr>
              <a:t>（お支払いは当日お支払いください。）</a:t>
            </a:r>
            <a:endParaRPr lang="en-US" altLang="ja-JP" sz="1400" dirty="0" smtClean="0">
              <a:solidFill>
                <a:srgbClr val="FF0066"/>
              </a:solidFill>
            </a:endParaRPr>
          </a:p>
        </p:txBody>
      </p:sp>
      <p:pic>
        <p:nvPicPr>
          <p:cNvPr id="31" name="図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3110" y="5652120"/>
            <a:ext cx="759626" cy="1138576"/>
          </a:xfrm>
          <a:prstGeom prst="ellipse">
            <a:avLst/>
          </a:prstGeom>
        </p:spPr>
      </p:pic>
      <p:sp>
        <p:nvSpPr>
          <p:cNvPr id="1025" name="テキスト ボックス 1024"/>
          <p:cNvSpPr txBox="1"/>
          <p:nvPr/>
        </p:nvSpPr>
        <p:spPr>
          <a:xfrm>
            <a:off x="1459333" y="8441848"/>
            <a:ext cx="4695417" cy="738664"/>
          </a:xfrm>
          <a:prstGeom prst="rect">
            <a:avLst/>
          </a:prstGeom>
          <a:noFill/>
        </p:spPr>
        <p:txBody>
          <a:bodyPr wrap="square" rtlCol="0">
            <a:spAutoFit/>
          </a:bodyPr>
          <a:lstStyle/>
          <a:p>
            <a:r>
              <a:rPr lang="ja-JP" altLang="en-US" sz="1400" b="1" dirty="0" smtClean="0">
                <a:solidFill>
                  <a:srgbClr val="FF66FF"/>
                </a:solidFill>
                <a:latin typeface="AR P丸ゴシック体M" panose="020B0600010101010101" pitchFamily="50" charset="-128"/>
                <a:ea typeface="AR P丸ゴシック体M" panose="020B0600010101010101" pitchFamily="50" charset="-128"/>
              </a:rPr>
              <a:t>・妊活の在り方</a:t>
            </a:r>
            <a:endParaRPr lang="en-US" altLang="ja-JP" sz="1400" b="1" dirty="0" smtClean="0">
              <a:solidFill>
                <a:srgbClr val="FF66FF"/>
              </a:solidFill>
              <a:latin typeface="AR P丸ゴシック体M" panose="020B0600010101010101" pitchFamily="50" charset="-128"/>
              <a:ea typeface="AR P丸ゴシック体M" panose="020B0600010101010101" pitchFamily="50" charset="-128"/>
            </a:endParaRPr>
          </a:p>
          <a:p>
            <a:r>
              <a:rPr lang="ja-JP" altLang="en-US" sz="1400" b="1" dirty="0" smtClean="0">
                <a:solidFill>
                  <a:srgbClr val="FF66FF"/>
                </a:solidFill>
                <a:latin typeface="AR P丸ゴシック体M" panose="020B0600010101010101" pitchFamily="50" charset="-128"/>
                <a:ea typeface="AR P丸ゴシック体M" panose="020B0600010101010101" pitchFamily="50" charset="-128"/>
              </a:rPr>
              <a:t>・妊活体操　・妊娠体質作りの栄養　　</a:t>
            </a:r>
            <a:endParaRPr lang="en-US" altLang="ja-JP" sz="1400" b="1" dirty="0" smtClean="0">
              <a:solidFill>
                <a:srgbClr val="FF66FF"/>
              </a:solidFill>
              <a:latin typeface="AR P丸ゴシック体M" panose="020B0600010101010101" pitchFamily="50" charset="-128"/>
              <a:ea typeface="AR P丸ゴシック体M" panose="020B0600010101010101" pitchFamily="50" charset="-128"/>
            </a:endParaRPr>
          </a:p>
          <a:p>
            <a:r>
              <a:rPr lang="ja-JP" altLang="en-US" sz="1400" b="1" dirty="0" smtClean="0">
                <a:solidFill>
                  <a:srgbClr val="FF66FF"/>
                </a:solidFill>
                <a:latin typeface="AR P丸ゴシック体M" panose="020B0600010101010101" pitchFamily="50" charset="-128"/>
                <a:ea typeface="AR P丸ゴシック体M" panose="020B0600010101010101" pitchFamily="50" charset="-128"/>
              </a:rPr>
              <a:t>・子宝整体体験</a:t>
            </a:r>
            <a:endParaRPr lang="en-US" altLang="ja-JP" sz="1400" b="1" dirty="0" smtClean="0">
              <a:solidFill>
                <a:srgbClr val="FF66FF"/>
              </a:solidFill>
              <a:latin typeface="AR P丸ゴシック体M" panose="020B0600010101010101" pitchFamily="50" charset="-128"/>
              <a:ea typeface="AR P丸ゴシック体M" panose="020B0600010101010101" pitchFamily="50" charset="-128"/>
            </a:endParaRPr>
          </a:p>
        </p:txBody>
      </p:sp>
      <p:sp>
        <p:nvSpPr>
          <p:cNvPr id="1027" name="テキスト ボックス 1026"/>
          <p:cNvSpPr txBox="1"/>
          <p:nvPr/>
        </p:nvSpPr>
        <p:spPr>
          <a:xfrm>
            <a:off x="980728" y="5573722"/>
            <a:ext cx="1752191" cy="1446550"/>
          </a:xfrm>
          <a:prstGeom prst="rect">
            <a:avLst/>
          </a:prstGeom>
          <a:noFill/>
        </p:spPr>
        <p:txBody>
          <a:bodyPr wrap="square" rtlCol="0">
            <a:spAutoFit/>
          </a:bodyPr>
          <a:lstStyle/>
          <a:p>
            <a:r>
              <a:rPr kumimoji="1" lang="ja-JP" altLang="en-US" sz="1100" dirty="0" smtClean="0"/>
              <a:t>カイ</a:t>
            </a:r>
            <a:r>
              <a:rPr lang="ja-JP" altLang="en-US" sz="1100" dirty="0" smtClean="0"/>
              <a:t>ロ</a:t>
            </a:r>
            <a:r>
              <a:rPr kumimoji="1" lang="ja-JP" altLang="en-US" sz="1100" dirty="0" smtClean="0"/>
              <a:t>プラクティック</a:t>
            </a:r>
            <a:endParaRPr kumimoji="1" lang="en-US" altLang="ja-JP" sz="1100" dirty="0" smtClean="0"/>
          </a:p>
          <a:p>
            <a:r>
              <a:rPr lang="ja-JP" altLang="en-US" sz="1100" dirty="0" smtClean="0"/>
              <a:t>プラ</a:t>
            </a:r>
            <a:r>
              <a:rPr lang="ja-JP" altLang="en-US" sz="1100" dirty="0"/>
              <a:t>レ</a:t>
            </a:r>
            <a:r>
              <a:rPr lang="ja-JP" altLang="en-US" sz="1100" dirty="0" smtClean="0"/>
              <a:t>イス</a:t>
            </a:r>
            <a:r>
              <a:rPr lang="en-US" altLang="ja-JP" sz="1100" dirty="0" smtClean="0"/>
              <a:t>TAKUMI</a:t>
            </a:r>
          </a:p>
          <a:p>
            <a:r>
              <a:rPr lang="ja-JP" altLang="en-US" sz="1100" dirty="0" smtClean="0"/>
              <a:t>（横浜大倉山）</a:t>
            </a:r>
            <a:endParaRPr lang="en-US" altLang="ja-JP" sz="1100" dirty="0" smtClean="0"/>
          </a:p>
          <a:p>
            <a:r>
              <a:rPr kumimoji="1" lang="ja-JP" altLang="en-US" sz="1100" dirty="0" smtClean="0"/>
              <a:t>院長　中村貴博</a:t>
            </a:r>
            <a:endParaRPr kumimoji="1" lang="en-US" altLang="ja-JP" sz="1100" dirty="0" smtClean="0"/>
          </a:p>
          <a:p>
            <a:r>
              <a:rPr lang="ja-JP" altLang="en-US" sz="1100" dirty="0" smtClean="0"/>
              <a:t>「たくさんある情報の</a:t>
            </a:r>
            <a:endParaRPr lang="en-US" altLang="ja-JP" sz="1100" dirty="0" smtClean="0"/>
          </a:p>
          <a:p>
            <a:r>
              <a:rPr lang="ja-JP" altLang="en-US" sz="1100" dirty="0" smtClean="0"/>
              <a:t>中から、本当に大切なことだけを知っていただきたいと思っています」</a:t>
            </a:r>
            <a:endParaRPr kumimoji="1" lang="ja-JP" altLang="en-US" sz="1100" dirty="0"/>
          </a:p>
        </p:txBody>
      </p:sp>
      <p:pic>
        <p:nvPicPr>
          <p:cNvPr id="2" name="図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4864" y="5364088"/>
            <a:ext cx="734851" cy="1116584"/>
          </a:xfrm>
          <a:prstGeom prst="ellipse">
            <a:avLst/>
          </a:prstGeom>
        </p:spPr>
      </p:pic>
      <p:pic>
        <p:nvPicPr>
          <p:cNvPr id="3" name="図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8979" y="6732240"/>
            <a:ext cx="739981" cy="1109971"/>
          </a:xfrm>
          <a:prstGeom prst="ellipse">
            <a:avLst/>
          </a:prstGeom>
        </p:spPr>
      </p:pic>
      <p:sp>
        <p:nvSpPr>
          <p:cNvPr id="8" name="テキスト ボックス 7"/>
          <p:cNvSpPr txBox="1"/>
          <p:nvPr/>
        </p:nvSpPr>
        <p:spPr>
          <a:xfrm>
            <a:off x="2942536" y="5310951"/>
            <a:ext cx="1516617" cy="1277273"/>
          </a:xfrm>
          <a:prstGeom prst="rect">
            <a:avLst/>
          </a:prstGeom>
          <a:noFill/>
        </p:spPr>
        <p:txBody>
          <a:bodyPr wrap="square" rtlCol="0">
            <a:spAutoFit/>
          </a:bodyPr>
          <a:lstStyle/>
          <a:p>
            <a:r>
              <a:rPr lang="en-US" altLang="ja-JP" sz="1100" dirty="0"/>
              <a:t>Total healthcare </a:t>
            </a:r>
            <a:r>
              <a:rPr lang="en-US" altLang="ja-JP" sz="1100" dirty="0" smtClean="0"/>
              <a:t>salon </a:t>
            </a:r>
            <a:r>
              <a:rPr lang="en-US" altLang="ja-JP" sz="1100" dirty="0" err="1" smtClean="0"/>
              <a:t>Nilufa</a:t>
            </a:r>
            <a:r>
              <a:rPr lang="ja-JP" altLang="en-US" sz="1100" dirty="0" smtClean="0"/>
              <a:t>代表 </a:t>
            </a:r>
            <a:r>
              <a:rPr lang="ja-JP" altLang="en-US" sz="1100" dirty="0"/>
              <a:t>水口</a:t>
            </a:r>
            <a:r>
              <a:rPr lang="ja-JP" altLang="en-US" sz="1100" dirty="0" err="1" smtClean="0"/>
              <a:t>まい</a:t>
            </a:r>
            <a:endParaRPr lang="ja-JP" altLang="en-US" sz="1100" dirty="0"/>
          </a:p>
          <a:p>
            <a:r>
              <a:rPr lang="ja-JP" altLang="en-US" sz="1100" dirty="0"/>
              <a:t>「今すぐ欲しい方も、いつか産みたい方も、同じように</a:t>
            </a:r>
            <a:r>
              <a:rPr lang="en-US" altLang="ja-JP" sz="1100" dirty="0"/>
              <a:t>『</a:t>
            </a:r>
            <a:r>
              <a:rPr lang="ja-JP" altLang="en-US" sz="1100" dirty="0"/>
              <a:t>参加してよかった！</a:t>
            </a:r>
            <a:r>
              <a:rPr lang="en-US" altLang="ja-JP" sz="1100" dirty="0"/>
              <a:t>』</a:t>
            </a:r>
            <a:r>
              <a:rPr lang="ja-JP" altLang="en-US" sz="1100" dirty="0"/>
              <a:t>と思っていただけるはず</a:t>
            </a:r>
            <a:r>
              <a:rPr lang="ja-JP" altLang="en-US" sz="1100" dirty="0" smtClean="0"/>
              <a:t>です」</a:t>
            </a:r>
            <a:endParaRPr kumimoji="1" lang="ja-JP" altLang="en-US" sz="1100" dirty="0"/>
          </a:p>
        </p:txBody>
      </p:sp>
      <p:sp>
        <p:nvSpPr>
          <p:cNvPr id="9" name="テキスト ボックス 8"/>
          <p:cNvSpPr txBox="1"/>
          <p:nvPr/>
        </p:nvSpPr>
        <p:spPr>
          <a:xfrm>
            <a:off x="3104964" y="6725850"/>
            <a:ext cx="1404156" cy="1446550"/>
          </a:xfrm>
          <a:prstGeom prst="rect">
            <a:avLst/>
          </a:prstGeom>
          <a:noFill/>
        </p:spPr>
        <p:txBody>
          <a:bodyPr wrap="square" rtlCol="0">
            <a:spAutoFit/>
          </a:bodyPr>
          <a:lstStyle/>
          <a:p>
            <a:r>
              <a:rPr lang="ja-JP" altLang="en-US" sz="1100" dirty="0"/>
              <a:t>笑顔道セントラルウッズ</a:t>
            </a:r>
            <a:r>
              <a:rPr lang="ja-JP" altLang="en-US" sz="1100" dirty="0" smtClean="0"/>
              <a:t>整骨院</a:t>
            </a:r>
            <a:endParaRPr lang="en-US" altLang="ja-JP" sz="1100" dirty="0" smtClean="0"/>
          </a:p>
          <a:p>
            <a:r>
              <a:rPr lang="ja-JP" altLang="en-US" sz="1100" dirty="0" smtClean="0"/>
              <a:t> 院長　古澤 </a:t>
            </a:r>
            <a:r>
              <a:rPr lang="ja-JP" altLang="en-US" sz="1100" dirty="0"/>
              <a:t>忍</a:t>
            </a:r>
          </a:p>
          <a:p>
            <a:r>
              <a:rPr lang="ja-JP" altLang="en-US" sz="1100" dirty="0"/>
              <a:t>すべては患者様の笑顔の為に！あなたに合わせたあなたの為のサポートを心掛けています！</a:t>
            </a:r>
            <a:endParaRPr kumimoji="1" lang="ja-JP" altLang="en-US" sz="1100" dirty="0"/>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5144" y="7287225"/>
            <a:ext cx="2146300" cy="187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4844010" y="7441369"/>
            <a:ext cx="2041374" cy="1384995"/>
          </a:xfrm>
          <a:prstGeom prst="rect">
            <a:avLst/>
          </a:prstGeom>
          <a:noFill/>
        </p:spPr>
        <p:txBody>
          <a:bodyPr wrap="square" rtlCol="0">
            <a:spAutoFit/>
          </a:bodyPr>
          <a:lstStyle/>
          <a:p>
            <a:r>
              <a:rPr kumimoji="1" lang="ja-JP" altLang="en-US" sz="1400"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＜お問い合わせ＞</a:t>
            </a:r>
            <a:endParaRPr kumimoji="1" lang="en-US" altLang="ja-JP" sz="1400"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endParaRPr>
          </a:p>
          <a:p>
            <a:r>
              <a:rPr lang="ja-JP" altLang="en-US" sz="1400" b="1" dirty="0">
                <a:solidFill>
                  <a:schemeClr val="tx1">
                    <a:lumMod val="75000"/>
                    <a:lumOff val="25000"/>
                  </a:schemeClr>
                </a:solidFill>
                <a:latin typeface="AR P丸ゴシック体M" panose="020B0600010101010101" pitchFamily="50" charset="-128"/>
                <a:ea typeface="AR P丸ゴシック体M" panose="020B0600010101010101" pitchFamily="50" charset="-128"/>
              </a:rPr>
              <a:t>はじめ</a:t>
            </a:r>
            <a:r>
              <a:rPr lang="ja-JP" altLang="en-US"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整骨院</a:t>
            </a:r>
            <a:endParaRPr lang="en-US" altLang="ja-JP"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lang="ja-JP" altLang="en-US" sz="1400"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a:t>
            </a:r>
            <a:r>
              <a:rPr lang="en-US" altLang="ja-JP" sz="1400" dirty="0" err="1"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makana</a:t>
            </a:r>
            <a:r>
              <a:rPr lang="ja-JP" altLang="en-US" sz="1400"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a:t>
            </a:r>
            <a:endParaRPr lang="en-US" altLang="ja-JP" sz="1400" dirty="0" smtClean="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endParaRPr>
          </a:p>
          <a:p>
            <a:r>
              <a:rPr lang="en-US" altLang="ja-JP"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TEL:</a:t>
            </a:r>
            <a:r>
              <a:rPr lang="ja-JP" altLang="en-US"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　</a:t>
            </a:r>
            <a:r>
              <a:rPr lang="en-US" altLang="ja-JP"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046-255-1911</a:t>
            </a:r>
            <a:r>
              <a:rPr lang="ja-JP" altLang="en-US" sz="1400" b="1" dirty="0">
                <a:solidFill>
                  <a:schemeClr val="tx1">
                    <a:lumMod val="75000"/>
                    <a:lumOff val="25000"/>
                  </a:schemeClr>
                </a:solidFill>
                <a:latin typeface="AR P丸ゴシック体M" panose="020B0600010101010101" pitchFamily="50" charset="-128"/>
                <a:ea typeface="AR P丸ゴシック体M" panose="020B0600010101010101" pitchFamily="50" charset="-128"/>
              </a:rPr>
              <a:t>　</a:t>
            </a:r>
            <a:r>
              <a:rPr lang="ja-JP" altLang="en-US"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　　</a:t>
            </a:r>
            <a:endParaRPr lang="en-US" altLang="ja-JP"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lang="ja-JP" altLang="en-US"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メール</a:t>
            </a:r>
            <a:r>
              <a:rPr lang="en-US" altLang="ja-JP"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n.kikuchi.n4y9m1</a:t>
            </a:r>
            <a:endParaRPr lang="en-US" altLang="ja-JP"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lang="en-US" altLang="ja-JP" sz="1400" b="1"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@gmail.com</a:t>
            </a:r>
            <a:endParaRPr kumimoji="1" lang="ja-JP" altLang="en-US" sz="1400" b="1"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p:txBody>
      </p:sp>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7152" y="6084167"/>
            <a:ext cx="2041376" cy="120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4988192" y="6210181"/>
            <a:ext cx="1762388" cy="892552"/>
          </a:xfrm>
          <a:prstGeom prst="rect">
            <a:avLst/>
          </a:prstGeom>
          <a:noFill/>
        </p:spPr>
        <p:txBody>
          <a:bodyPr wrap="square" rtlCol="0">
            <a:spAutoFit/>
          </a:bodyPr>
          <a:lstStyle/>
          <a:p>
            <a:r>
              <a:rPr kumimoji="1" lang="ja-JP" altLang="en-US" sz="1400" dirty="0" smtClean="0">
                <a:solidFill>
                  <a:srgbClr val="FF0066"/>
                </a:solidFill>
                <a:latin typeface="HGS創英角ﾎﾟｯﾌﾟ体" panose="040B0A00000000000000" pitchFamily="50" charset="-128"/>
                <a:ea typeface="HGS創英角ﾎﾟｯﾌﾟ体" panose="040B0A00000000000000" pitchFamily="50" charset="-128"/>
              </a:rPr>
              <a:t>参加人数</a:t>
            </a:r>
            <a:endParaRPr kumimoji="1" lang="en-US" altLang="ja-JP" sz="1400" dirty="0" smtClean="0">
              <a:solidFill>
                <a:srgbClr val="FF0066"/>
              </a:solidFill>
              <a:latin typeface="HGS創英角ﾎﾟｯﾌﾟ体" panose="040B0A00000000000000" pitchFamily="50" charset="-128"/>
              <a:ea typeface="HGS創英角ﾎﾟｯﾌﾟ体" panose="040B0A00000000000000" pitchFamily="50" charset="-128"/>
            </a:endParaRPr>
          </a:p>
          <a:p>
            <a:r>
              <a:rPr lang="ja-JP" altLang="en-US" sz="1400" dirty="0" smtClean="0">
                <a:solidFill>
                  <a:srgbClr val="FF0066"/>
                </a:solidFill>
                <a:latin typeface="HGS創英角ﾎﾟｯﾌﾟ体" panose="040B0A00000000000000" pitchFamily="50" charset="-128"/>
                <a:ea typeface="HGS創英角ﾎﾟｯﾌﾟ体" panose="040B0A00000000000000" pitchFamily="50" charset="-128"/>
              </a:rPr>
              <a:t>限定</a:t>
            </a:r>
            <a:r>
              <a:rPr lang="en-US" altLang="ja-JP" sz="1400" dirty="0" smtClean="0">
                <a:solidFill>
                  <a:srgbClr val="FF0066"/>
                </a:solidFill>
                <a:latin typeface="HGS創英角ﾎﾟｯﾌﾟ体" panose="040B0A00000000000000" pitchFamily="50" charset="-128"/>
                <a:ea typeface="HGS創英角ﾎﾟｯﾌﾟ体" panose="040B0A00000000000000" pitchFamily="50" charset="-128"/>
              </a:rPr>
              <a:t>10</a:t>
            </a:r>
            <a:r>
              <a:rPr lang="ja-JP" altLang="en-US" sz="1400" dirty="0" smtClean="0">
                <a:solidFill>
                  <a:srgbClr val="FF0066"/>
                </a:solidFill>
                <a:latin typeface="HGS創英角ﾎﾟｯﾌﾟ体" panose="040B0A00000000000000" pitchFamily="50" charset="-128"/>
                <a:ea typeface="HGS創英角ﾎﾟｯﾌﾟ体" panose="040B0A00000000000000" pitchFamily="50" charset="-128"/>
              </a:rPr>
              <a:t>名＊先着順</a:t>
            </a:r>
            <a:endParaRPr lang="en-US" altLang="ja-JP" sz="1400" dirty="0" smtClean="0">
              <a:solidFill>
                <a:srgbClr val="FF0066"/>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rgbClr val="FF0066"/>
                </a:solidFill>
                <a:latin typeface="HGS創英角ﾎﾟｯﾌﾟ体" panose="040B0A00000000000000" pitchFamily="50" charset="-128"/>
                <a:ea typeface="HGS創英角ﾎﾟｯﾌﾟ体" panose="040B0A00000000000000" pitchFamily="50" charset="-128"/>
              </a:rPr>
              <a:t>（ご夫婦でのご参加</a:t>
            </a:r>
            <a:endParaRPr lang="en-US" altLang="ja-JP" sz="1200" dirty="0" smtClean="0">
              <a:solidFill>
                <a:srgbClr val="FF0066"/>
              </a:solidFill>
              <a:latin typeface="HGS創英角ﾎﾟｯﾌﾟ体" panose="040B0A00000000000000" pitchFamily="50" charset="-128"/>
              <a:ea typeface="HGS創英角ﾎﾟｯﾌﾟ体" panose="040B0A00000000000000" pitchFamily="50" charset="-128"/>
            </a:endParaRPr>
          </a:p>
          <a:p>
            <a:r>
              <a:rPr lang="en-US" altLang="ja-JP" sz="1200" dirty="0">
                <a:solidFill>
                  <a:srgbClr val="FF0066"/>
                </a:solidFill>
                <a:latin typeface="HGS創英角ﾎﾟｯﾌﾟ体" panose="040B0A00000000000000" pitchFamily="50" charset="-128"/>
                <a:ea typeface="HGS創英角ﾎﾟｯﾌﾟ体" panose="040B0A00000000000000" pitchFamily="50" charset="-128"/>
              </a:rPr>
              <a:t> </a:t>
            </a:r>
            <a:r>
              <a:rPr lang="ja-JP" altLang="en-US" sz="1200" dirty="0" smtClean="0">
                <a:solidFill>
                  <a:srgbClr val="FF0066"/>
                </a:solidFill>
                <a:latin typeface="HGS創英角ﾎﾟｯﾌﾟ体" panose="040B0A00000000000000" pitchFamily="50" charset="-128"/>
                <a:ea typeface="HGS創英角ﾎﾟｯﾌﾟ体" panose="040B0A00000000000000" pitchFamily="50" charset="-128"/>
              </a:rPr>
              <a:t>大歓迎！）</a:t>
            </a:r>
            <a:endParaRPr kumimoji="1" lang="ja-JP" altLang="en-US" sz="1200" dirty="0">
              <a:solidFill>
                <a:srgbClr val="FF0066"/>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957671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形吹き出し 10"/>
          <p:cNvSpPr/>
          <p:nvPr/>
        </p:nvSpPr>
        <p:spPr>
          <a:xfrm>
            <a:off x="2537926" y="3014916"/>
            <a:ext cx="2116202" cy="1641954"/>
          </a:xfrm>
          <a:prstGeom prst="wedgeEllipseCallout">
            <a:avLst>
              <a:gd name="adj1" fmla="val -14384"/>
              <a:gd name="adj2" fmla="val 63331"/>
            </a:avLst>
          </a:prstGeom>
          <a:solidFill>
            <a:srgbClr val="FFFF99"/>
          </a:solid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形吹き出し 8"/>
          <p:cNvSpPr/>
          <p:nvPr/>
        </p:nvSpPr>
        <p:spPr>
          <a:xfrm>
            <a:off x="132537" y="4751996"/>
            <a:ext cx="2143664" cy="1565630"/>
          </a:xfrm>
          <a:prstGeom prst="wedgeEllipseCallout">
            <a:avLst>
              <a:gd name="adj1" fmla="val -11987"/>
              <a:gd name="adj2" fmla="val -62614"/>
            </a:avLst>
          </a:prstGeom>
          <a:solidFill>
            <a:srgbClr val="FFCCFF"/>
          </a:solidFill>
          <a:ln w="476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形吹き出し 7"/>
          <p:cNvSpPr/>
          <p:nvPr/>
        </p:nvSpPr>
        <p:spPr>
          <a:xfrm>
            <a:off x="128497" y="1328198"/>
            <a:ext cx="2111923" cy="1227578"/>
          </a:xfrm>
          <a:prstGeom prst="wedgeEllipseCallout">
            <a:avLst>
              <a:gd name="adj1" fmla="val 63476"/>
              <a:gd name="adj2" fmla="val 22447"/>
            </a:avLst>
          </a:prstGeom>
          <a:solidFill>
            <a:srgbClr val="CCFFFF"/>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93" y="4857500"/>
            <a:ext cx="2244360" cy="159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152" y="4166503"/>
            <a:ext cx="2019002" cy="159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96" y="189289"/>
            <a:ext cx="4502367" cy="1115570"/>
          </a:xfrm>
          <a:prstGeom prst="rect">
            <a:avLst/>
          </a:prstGeom>
        </p:spPr>
      </p:pic>
      <p:sp>
        <p:nvSpPr>
          <p:cNvPr id="5" name="テキスト ボックス 4"/>
          <p:cNvSpPr txBox="1"/>
          <p:nvPr/>
        </p:nvSpPr>
        <p:spPr>
          <a:xfrm>
            <a:off x="369108" y="4963029"/>
            <a:ext cx="1979772" cy="1169551"/>
          </a:xfrm>
          <a:prstGeom prst="rect">
            <a:avLst/>
          </a:prstGeom>
          <a:noFill/>
        </p:spPr>
        <p:txBody>
          <a:bodyPr wrap="square" rtlCol="0">
            <a:spAutoFit/>
          </a:bodyPr>
          <a:lstStyle/>
          <a:p>
            <a:r>
              <a:rPr lang="ja-JP" altLang="en-US" sz="1400" dirty="0">
                <a:solidFill>
                  <a:schemeClr val="tx1">
                    <a:lumMod val="75000"/>
                    <a:lumOff val="25000"/>
                  </a:schemeClr>
                </a:solidFill>
                <a:latin typeface="AR P丸ゴシック体M" panose="020B0600010101010101" pitchFamily="50" charset="-128"/>
                <a:ea typeface="AR P丸ゴシック体M" panose="020B0600010101010101" pitchFamily="50" charset="-128"/>
              </a:rPr>
              <a:t>妊活</a:t>
            </a:r>
            <a:r>
              <a:rPr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は</a:t>
            </a:r>
            <a:r>
              <a:rPr kumimoji="1"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生まれてくる</a:t>
            </a:r>
            <a:endParaRPr kumimoji="1" lang="en-US" altLang="ja-JP"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kumimoji="1"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子供を</a:t>
            </a:r>
            <a:r>
              <a:rPr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心から愛せる</a:t>
            </a:r>
            <a:endParaRPr lang="en-US" altLang="ja-JP"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ようになるための時間</a:t>
            </a:r>
            <a:endParaRPr lang="en-US" altLang="ja-JP"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なんだと感じる事が</a:t>
            </a:r>
            <a:endParaRPr lang="en-US" altLang="ja-JP"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出来ました！</a:t>
            </a:r>
            <a:endParaRPr kumimoji="1" lang="ja-JP" altLang="en-US" sz="1400"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p:txBody>
      </p:sp>
      <p:sp>
        <p:nvSpPr>
          <p:cNvPr id="10" name="テキスト ボックス 9"/>
          <p:cNvSpPr txBox="1"/>
          <p:nvPr/>
        </p:nvSpPr>
        <p:spPr>
          <a:xfrm>
            <a:off x="402066" y="1492857"/>
            <a:ext cx="1711164" cy="954107"/>
          </a:xfrm>
          <a:prstGeom prst="rect">
            <a:avLst/>
          </a:prstGeom>
          <a:noFill/>
        </p:spPr>
        <p:txBody>
          <a:bodyPr wrap="square" rtlCol="0">
            <a:spAutoFit/>
          </a:bodyPr>
          <a:lstStyle/>
          <a:p>
            <a:r>
              <a:rPr kumimoji="1"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妊活から</a:t>
            </a:r>
            <a:r>
              <a:rPr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子</a:t>
            </a:r>
            <a:r>
              <a:rPr lang="ja-JP" altLang="en-US" sz="1400" dirty="0">
                <a:solidFill>
                  <a:schemeClr val="tx1">
                    <a:lumMod val="75000"/>
                    <a:lumOff val="25000"/>
                  </a:schemeClr>
                </a:solidFill>
                <a:latin typeface="AR P丸ゴシック体M" panose="020B0600010101010101" pitchFamily="50" charset="-128"/>
                <a:ea typeface="AR P丸ゴシック体M" panose="020B0600010101010101" pitchFamily="50" charset="-128"/>
              </a:rPr>
              <a:t>育て</a:t>
            </a:r>
            <a:r>
              <a:rPr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は始まっている！こんな考え方になれました☆</a:t>
            </a:r>
            <a:endParaRPr kumimoji="1" lang="ja-JP" altLang="en-US" sz="1400"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p:txBody>
      </p:sp>
      <p:sp>
        <p:nvSpPr>
          <p:cNvPr id="12" name="テキスト ボックス 11"/>
          <p:cNvSpPr txBox="1"/>
          <p:nvPr/>
        </p:nvSpPr>
        <p:spPr>
          <a:xfrm>
            <a:off x="2933641" y="3143396"/>
            <a:ext cx="1474268" cy="1384995"/>
          </a:xfrm>
          <a:prstGeom prst="rect">
            <a:avLst/>
          </a:prstGeom>
          <a:noFill/>
        </p:spPr>
        <p:txBody>
          <a:bodyPr wrap="square" rtlCol="0">
            <a:spAutoFit/>
          </a:bodyPr>
          <a:lstStyle/>
          <a:p>
            <a:r>
              <a:rPr kumimoji="1" lang="ja-JP" altLang="en-US" sz="1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妊活は、健康な子供を産むための準備期間なんだって思えると気持ちが少し楽になれました！</a:t>
            </a:r>
            <a:endParaRPr kumimoji="1" lang="ja-JP" altLang="en-US" sz="1400"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p:txBody>
      </p:sp>
      <p:sp>
        <p:nvSpPr>
          <p:cNvPr id="18" name="テキスト ボックス 17"/>
          <p:cNvSpPr txBox="1"/>
          <p:nvPr/>
        </p:nvSpPr>
        <p:spPr>
          <a:xfrm>
            <a:off x="1281985" y="423908"/>
            <a:ext cx="4960400" cy="646331"/>
          </a:xfrm>
          <a:prstGeom prst="rect">
            <a:avLst/>
          </a:prstGeom>
          <a:noFill/>
        </p:spPr>
        <p:txBody>
          <a:bodyPr wrap="square" rtlCol="0">
            <a:spAutoFit/>
          </a:bodyPr>
          <a:lstStyle/>
          <a:p>
            <a:r>
              <a:rPr lang="ja-JP" altLang="en-US" dirty="0">
                <a:solidFill>
                  <a:srgbClr val="CC99FF"/>
                </a:solidFill>
                <a:latin typeface="HGP創英角ﾎﾟｯﾌﾟ体" panose="040B0A00000000000000" pitchFamily="50" charset="-128"/>
                <a:ea typeface="HGP創英角ﾎﾟｯﾌﾟ体" panose="040B0A00000000000000" pitchFamily="50" charset="-128"/>
              </a:rPr>
              <a:t>各地</a:t>
            </a:r>
            <a:r>
              <a:rPr lang="ja-JP" altLang="en-US" dirty="0" smtClean="0">
                <a:solidFill>
                  <a:srgbClr val="CC99FF"/>
                </a:solidFill>
                <a:latin typeface="HGP創英角ﾎﾟｯﾌﾟ体" panose="040B0A00000000000000" pitchFamily="50" charset="-128"/>
                <a:ea typeface="HGP創英角ﾎﾟｯﾌﾟ体" panose="040B0A00000000000000" pitchFamily="50" charset="-128"/>
              </a:rPr>
              <a:t>で妊活セミナーを</a:t>
            </a:r>
            <a:endParaRPr lang="en-US" altLang="ja-JP" dirty="0" smtClean="0">
              <a:solidFill>
                <a:srgbClr val="CC99FF"/>
              </a:solidFill>
              <a:latin typeface="HGP創英角ﾎﾟｯﾌﾟ体" panose="040B0A00000000000000" pitchFamily="50" charset="-128"/>
              <a:ea typeface="HGP創英角ﾎﾟｯﾌﾟ体" panose="040B0A00000000000000" pitchFamily="50" charset="-128"/>
            </a:endParaRPr>
          </a:p>
          <a:p>
            <a:r>
              <a:rPr kumimoji="1" lang="ja-JP" altLang="en-US" dirty="0" smtClean="0">
                <a:solidFill>
                  <a:srgbClr val="CC99FF"/>
                </a:solidFill>
                <a:latin typeface="HGP創英角ﾎﾟｯﾌﾟ体" panose="040B0A00000000000000" pitchFamily="50" charset="-128"/>
                <a:ea typeface="HGP創英角ﾎﾟｯﾌﾟ体" panose="040B0A00000000000000" pitchFamily="50" charset="-128"/>
              </a:rPr>
              <a:t>開催している人気の先生方です！</a:t>
            </a:r>
            <a:endParaRPr kumimoji="1" lang="ja-JP" altLang="en-US" dirty="0">
              <a:solidFill>
                <a:srgbClr val="CC99FF"/>
              </a:solidFill>
              <a:latin typeface="HGP創英角ﾎﾟｯﾌﾟ体" panose="040B0A00000000000000" pitchFamily="50" charset="-128"/>
              <a:ea typeface="HGP創英角ﾎﾟｯﾌﾟ体" panose="040B0A00000000000000" pitchFamily="50" charset="-128"/>
            </a:endParaRPr>
          </a:p>
        </p:txBody>
      </p:sp>
      <p:pic>
        <p:nvPicPr>
          <p:cNvPr id="1032" name="Picture 8" descr="ããã¬ã¼ã ã¤ã©ã¹...ãã®ç»åæ¤ç´¢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612" y="1322446"/>
            <a:ext cx="2291146" cy="15686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38" y="2800513"/>
            <a:ext cx="2129527" cy="145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descr="ããã¬ã¼ã ã¤ã©ã¹...ãã®ç»åæ¤ç´¢çµ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977" y="6558056"/>
            <a:ext cx="3603178" cy="258594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ã¯ãªãã¯ããã¨æ°ããã¦ã£ã³ãã¦ã§éãã¾ã"/>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24" y="6498111"/>
            <a:ext cx="2738378" cy="10221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anami\Documents\妊活協会チラシ地図.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6027" y="6804248"/>
            <a:ext cx="3022796" cy="148806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705114" y="8322336"/>
            <a:ext cx="2558901" cy="646331"/>
          </a:xfrm>
          <a:prstGeom prst="rect">
            <a:avLst/>
          </a:prstGeom>
          <a:noFill/>
        </p:spPr>
        <p:txBody>
          <a:bodyPr wrap="square" rtlCol="0">
            <a:spAutoFit/>
          </a:bodyPr>
          <a:lstStyle/>
          <a:p>
            <a:r>
              <a:rPr kumimoji="1" lang="ja-JP" altLang="en-US" sz="1200" dirty="0" smtClean="0"/>
              <a:t>横浜駅西口より紅葉坂を紅葉橋方面へ進み直進すると現地に到着します。徒歩約</a:t>
            </a:r>
            <a:r>
              <a:rPr kumimoji="1" lang="en-US" altLang="ja-JP" sz="1200" dirty="0" smtClean="0"/>
              <a:t>7</a:t>
            </a:r>
            <a:r>
              <a:rPr kumimoji="1" lang="ja-JP" altLang="en-US" sz="1200" dirty="0" smtClean="0"/>
              <a:t>分</a:t>
            </a:r>
            <a:endParaRPr kumimoji="1" lang="ja-JP" altLang="en-US" sz="1200" dirty="0"/>
          </a:p>
        </p:txBody>
      </p:sp>
      <p:pic>
        <p:nvPicPr>
          <p:cNvPr id="2" name="Picture 2" descr="C:\Users\nanami\Downloads\IMG_2816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1760" y="1570748"/>
            <a:ext cx="1900850" cy="10720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nami\Downloads\IMG_2817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80928" y="5119027"/>
            <a:ext cx="1823681" cy="11091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anami\Downloads\IMG_2819 (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7758" y="3014916"/>
            <a:ext cx="1775374" cy="10006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anami\Downloads\IMG_330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86575" y="4423934"/>
            <a:ext cx="1578165" cy="10781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929" y="2642765"/>
            <a:ext cx="2248384" cy="186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nanami\Downloads\IMG_330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4681" y="2891065"/>
            <a:ext cx="1847481" cy="1397158"/>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32493" y="293156"/>
            <a:ext cx="1686330" cy="2349609"/>
          </a:xfrm>
          <a:prstGeom prst="rect">
            <a:avLst/>
          </a:prstGeom>
        </p:spPr>
      </p:pic>
      <p:sp>
        <p:nvSpPr>
          <p:cNvPr id="14" name="テキスト ボックス 13"/>
          <p:cNvSpPr txBox="1"/>
          <p:nvPr/>
        </p:nvSpPr>
        <p:spPr>
          <a:xfrm>
            <a:off x="116632" y="6671189"/>
            <a:ext cx="2795355" cy="369332"/>
          </a:xfrm>
          <a:prstGeom prst="rect">
            <a:avLst/>
          </a:prstGeom>
          <a:noFill/>
        </p:spPr>
        <p:txBody>
          <a:bodyPr wrap="square" rtlCol="0">
            <a:spAutoFit/>
          </a:bodyPr>
          <a:lstStyle/>
          <a:p>
            <a:r>
              <a:rPr lang="ja-JP" altLang="en-US" dirty="0" smtClean="0">
                <a:solidFill>
                  <a:srgbClr val="FF66FF"/>
                </a:solidFill>
                <a:latin typeface="HGS創英角ﾎﾟｯﾌﾟ体" panose="040B0A00000000000000" pitchFamily="50" charset="-128"/>
                <a:ea typeface="HGS創英角ﾎﾟｯﾌﾟ体" panose="040B0A00000000000000" pitchFamily="50" charset="-128"/>
              </a:rPr>
              <a:t>ご予約はこちらから</a:t>
            </a:r>
            <a:r>
              <a:rPr kumimoji="1" lang="ja-JP" altLang="en-US" dirty="0" smtClean="0">
                <a:solidFill>
                  <a:srgbClr val="FF66FF"/>
                </a:solidFill>
                <a:latin typeface="HGS創英角ﾎﾟｯﾌﾟ体" panose="040B0A00000000000000" pitchFamily="50" charset="-128"/>
                <a:ea typeface="HGS創英角ﾎﾟｯﾌﾟ体" panose="040B0A00000000000000" pitchFamily="50" charset="-128"/>
              </a:rPr>
              <a:t>！</a:t>
            </a:r>
            <a:endParaRPr kumimoji="1" lang="ja-JP" altLang="en-US" dirty="0">
              <a:solidFill>
                <a:srgbClr val="FF66FF"/>
              </a:solidFill>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260647" y="7009208"/>
            <a:ext cx="2687381" cy="646331"/>
          </a:xfrm>
          <a:prstGeom prst="rect">
            <a:avLst/>
          </a:prstGeom>
          <a:noFill/>
        </p:spPr>
        <p:txBody>
          <a:bodyPr wrap="square" rtlCol="0">
            <a:spAutoFit/>
          </a:bodyPr>
          <a:lstStyle/>
          <a:p>
            <a:r>
              <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hlinkClick r:id="rId15"/>
              </a:rPr>
              <a:t>TEL:046-255-1911</a:t>
            </a:r>
            <a:endPar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pic>
        <p:nvPicPr>
          <p:cNvPr id="21"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170" y="7652671"/>
            <a:ext cx="18288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623" y="7586611"/>
            <a:ext cx="3168353" cy="155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2268" y="8248666"/>
            <a:ext cx="944082" cy="80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6350" y="8208363"/>
            <a:ext cx="961679" cy="78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3811982" y="6301857"/>
            <a:ext cx="3051483" cy="369332"/>
          </a:xfrm>
          <a:prstGeom prst="rect">
            <a:avLst/>
          </a:prstGeom>
          <a:noFill/>
        </p:spPr>
        <p:txBody>
          <a:bodyPr wrap="square" rtlCol="0">
            <a:sp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＜会場までの行き方＞</a:t>
            </a:r>
            <a:endParaRPr kumimoji="1" lang="ja-JP" altLang="en-US"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259017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15847</TotalTime>
  <Words>274</Words>
  <Application>Microsoft Office PowerPoint</Application>
  <PresentationFormat>画面に合わせる (4:3)</PresentationFormat>
  <Paragraphs>61</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nanami</dc:creator>
  <cp:lastModifiedBy>nanami</cp:lastModifiedBy>
  <cp:revision>62</cp:revision>
  <cp:lastPrinted>2018-05-12T01:17:32Z</cp:lastPrinted>
  <dcterms:created xsi:type="dcterms:W3CDTF">2018-04-17T23:16:50Z</dcterms:created>
  <dcterms:modified xsi:type="dcterms:W3CDTF">2018-05-12T03:01:17Z</dcterms:modified>
</cp:coreProperties>
</file>